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8"/>
    <p:restoredTop sz="94880"/>
  </p:normalViewPr>
  <p:slideViewPr>
    <p:cSldViewPr snapToGrid="0" snapToObjects="1">
      <p:cViewPr varScale="1">
        <p:scale>
          <a:sx n="153" d="100"/>
          <a:sy n="153" d="100"/>
        </p:scale>
        <p:origin x="8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K-Nearest Neighbors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Original</c:v>
                </c:pt>
                <c:pt idx="1">
                  <c:v>Aggregated</c:v>
                </c:pt>
                <c:pt idx="2">
                  <c:v>Normalized</c:v>
                </c:pt>
                <c:pt idx="3">
                  <c:v>Aggregated + Normalized</c:v>
                </c:pt>
                <c:pt idx="4">
                  <c:v>Aggregated + Difference</c:v>
                </c:pt>
                <c:pt idx="5">
                  <c:v>Aggregated + Normalized + Difference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61.0</c:v>
                </c:pt>
                <c:pt idx="1">
                  <c:v>56.0</c:v>
                </c:pt>
                <c:pt idx="2">
                  <c:v>61.0</c:v>
                </c:pt>
                <c:pt idx="3">
                  <c:v>54.0</c:v>
                </c:pt>
                <c:pt idx="4">
                  <c:v>49.0</c:v>
                </c:pt>
                <c:pt idx="5">
                  <c:v>63.0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Original</c:v>
                </c:pt>
                <c:pt idx="1">
                  <c:v>Aggregated</c:v>
                </c:pt>
                <c:pt idx="2">
                  <c:v>Normalized</c:v>
                </c:pt>
                <c:pt idx="3">
                  <c:v>Aggregated + Normalized</c:v>
                </c:pt>
                <c:pt idx="4">
                  <c:v>Aggregated + Difference</c:v>
                </c:pt>
                <c:pt idx="5">
                  <c:v>Aggregated + Normalized + Difference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63.0</c:v>
                </c:pt>
                <c:pt idx="1">
                  <c:v>49.0</c:v>
                </c:pt>
                <c:pt idx="2">
                  <c:v>55.0</c:v>
                </c:pt>
                <c:pt idx="3">
                  <c:v>55.0</c:v>
                </c:pt>
                <c:pt idx="4">
                  <c:v>55.0</c:v>
                </c:pt>
                <c:pt idx="5">
                  <c:v>57.0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Linear Discriminant Analysis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Original</c:v>
                </c:pt>
                <c:pt idx="1">
                  <c:v>Aggregated</c:v>
                </c:pt>
                <c:pt idx="2">
                  <c:v>Normalized</c:v>
                </c:pt>
                <c:pt idx="3">
                  <c:v>Aggregated + Normalized</c:v>
                </c:pt>
                <c:pt idx="4">
                  <c:v>Aggregated + Difference</c:v>
                </c:pt>
                <c:pt idx="5">
                  <c:v>Aggregated + Normalized + Difference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52.0</c:v>
                </c:pt>
                <c:pt idx="1">
                  <c:v>44.0</c:v>
                </c:pt>
                <c:pt idx="2">
                  <c:v>61.0</c:v>
                </c:pt>
                <c:pt idx="3">
                  <c:v>61.0</c:v>
                </c:pt>
                <c:pt idx="4">
                  <c:v>55.0</c:v>
                </c:pt>
                <c:pt idx="5">
                  <c:v>48.0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Quadratic Discriminant Analysis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Original</c:v>
                </c:pt>
                <c:pt idx="1">
                  <c:v>Aggregated</c:v>
                </c:pt>
                <c:pt idx="2">
                  <c:v>Normalized</c:v>
                </c:pt>
                <c:pt idx="3">
                  <c:v>Aggregated + Normalized</c:v>
                </c:pt>
                <c:pt idx="4">
                  <c:v>Aggregated + Difference</c:v>
                </c:pt>
                <c:pt idx="5">
                  <c:v>Aggregated + Normalized + Difference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50.0</c:v>
                </c:pt>
                <c:pt idx="1">
                  <c:v>64.0</c:v>
                </c:pt>
                <c:pt idx="2">
                  <c:v>61.0</c:v>
                </c:pt>
                <c:pt idx="3">
                  <c:v>61.0</c:v>
                </c:pt>
                <c:pt idx="4">
                  <c:v>49.0</c:v>
                </c:pt>
                <c:pt idx="5">
                  <c:v>42.0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Original</c:v>
                </c:pt>
                <c:pt idx="1">
                  <c:v>Aggregated</c:v>
                </c:pt>
                <c:pt idx="2">
                  <c:v>Normalized</c:v>
                </c:pt>
                <c:pt idx="3">
                  <c:v>Aggregated + Normalized</c:v>
                </c:pt>
                <c:pt idx="4">
                  <c:v>Aggregated + Difference</c:v>
                </c:pt>
                <c:pt idx="5">
                  <c:v>Aggregated + Normalized + Difference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56.0</c:v>
                </c:pt>
                <c:pt idx="1">
                  <c:v>52.0</c:v>
                </c:pt>
                <c:pt idx="2">
                  <c:v>57.0</c:v>
                </c:pt>
                <c:pt idx="3">
                  <c:v>47.0</c:v>
                </c:pt>
                <c:pt idx="4">
                  <c:v>63.0</c:v>
                </c:pt>
                <c:pt idx="5">
                  <c:v>52.0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Random Forests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Original</c:v>
                </c:pt>
                <c:pt idx="1">
                  <c:v>Aggregated</c:v>
                </c:pt>
                <c:pt idx="2">
                  <c:v>Normalized</c:v>
                </c:pt>
                <c:pt idx="3">
                  <c:v>Aggregated + Normalized</c:v>
                </c:pt>
                <c:pt idx="4">
                  <c:v>Aggregated + Difference</c:v>
                </c:pt>
                <c:pt idx="5">
                  <c:v>Aggregated + Normalized + Difference</c:v>
                </c:pt>
              </c:strCache>
            </c:strRef>
          </c:cat>
          <c:val>
            <c:numRef>
              <c:f>Sheet1!$G$2:$G$7</c:f>
              <c:numCache>
                <c:formatCode>General</c:formatCode>
                <c:ptCount val="6"/>
                <c:pt idx="0">
                  <c:v>59.0</c:v>
                </c:pt>
                <c:pt idx="1">
                  <c:v>50.0</c:v>
                </c:pt>
                <c:pt idx="2">
                  <c:v>51.0</c:v>
                </c:pt>
                <c:pt idx="3">
                  <c:v>68.0</c:v>
                </c:pt>
                <c:pt idx="4">
                  <c:v>54.0</c:v>
                </c:pt>
                <c:pt idx="5">
                  <c:v>50.0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Boosting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Original</c:v>
                </c:pt>
                <c:pt idx="1">
                  <c:v>Aggregated</c:v>
                </c:pt>
                <c:pt idx="2">
                  <c:v>Normalized</c:v>
                </c:pt>
                <c:pt idx="3">
                  <c:v>Aggregated + Normalized</c:v>
                </c:pt>
                <c:pt idx="4">
                  <c:v>Aggregated + Difference</c:v>
                </c:pt>
                <c:pt idx="5">
                  <c:v>Aggregated + Normalized + Difference</c:v>
                </c:pt>
              </c:strCache>
            </c:strRef>
          </c:cat>
          <c:val>
            <c:numRef>
              <c:f>Sheet1!$H$2:$H$7</c:f>
              <c:numCache>
                <c:formatCode>General</c:formatCode>
                <c:ptCount val="6"/>
                <c:pt idx="0">
                  <c:v>62.0</c:v>
                </c:pt>
                <c:pt idx="1">
                  <c:v>55.0</c:v>
                </c:pt>
                <c:pt idx="2">
                  <c:v>49.0</c:v>
                </c:pt>
                <c:pt idx="3">
                  <c:v>43.0</c:v>
                </c:pt>
                <c:pt idx="4">
                  <c:v>55.0</c:v>
                </c:pt>
                <c:pt idx="5">
                  <c:v>59.0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Support Vector Machines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Original</c:v>
                </c:pt>
                <c:pt idx="1">
                  <c:v>Aggregated</c:v>
                </c:pt>
                <c:pt idx="2">
                  <c:v>Normalized</c:v>
                </c:pt>
                <c:pt idx="3">
                  <c:v>Aggregated + Normalized</c:v>
                </c:pt>
                <c:pt idx="4">
                  <c:v>Aggregated + Difference</c:v>
                </c:pt>
                <c:pt idx="5">
                  <c:v>Aggregated + Normalized + Difference</c:v>
                </c:pt>
              </c:strCache>
            </c:strRef>
          </c:cat>
          <c:val>
            <c:numRef>
              <c:f>Sheet1!$I$2:$I$7</c:f>
              <c:numCache>
                <c:formatCode>General</c:formatCode>
                <c:ptCount val="6"/>
                <c:pt idx="0">
                  <c:v>53.0</c:v>
                </c:pt>
                <c:pt idx="1">
                  <c:v>72.0</c:v>
                </c:pt>
                <c:pt idx="2">
                  <c:v>61.0</c:v>
                </c:pt>
                <c:pt idx="3">
                  <c:v>53.0</c:v>
                </c:pt>
                <c:pt idx="4">
                  <c:v>53.0</c:v>
                </c:pt>
                <c:pt idx="5">
                  <c:v>61.0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Neural Network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Original</c:v>
                </c:pt>
                <c:pt idx="1">
                  <c:v>Aggregated</c:v>
                </c:pt>
                <c:pt idx="2">
                  <c:v>Normalized</c:v>
                </c:pt>
                <c:pt idx="3">
                  <c:v>Aggregated + Normalized</c:v>
                </c:pt>
                <c:pt idx="4">
                  <c:v>Aggregated + Difference</c:v>
                </c:pt>
                <c:pt idx="5">
                  <c:v>Aggregated + Normalized + Difference</c:v>
                </c:pt>
              </c:strCache>
            </c:strRef>
          </c:cat>
          <c:val>
            <c:numRef>
              <c:f>Sheet1!$J$2:$J$7</c:f>
              <c:numCache>
                <c:formatCode>General</c:formatCode>
                <c:ptCount val="6"/>
                <c:pt idx="0">
                  <c:v>47.0</c:v>
                </c:pt>
                <c:pt idx="1">
                  <c:v>63.0</c:v>
                </c:pt>
                <c:pt idx="2">
                  <c:v>57.0</c:v>
                </c:pt>
                <c:pt idx="3">
                  <c:v>47.0</c:v>
                </c:pt>
                <c:pt idx="4">
                  <c:v>52.0</c:v>
                </c:pt>
                <c:pt idx="5">
                  <c:v>56.0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92258800"/>
        <c:axId val="-621694416"/>
      </c:barChart>
      <c:catAx>
        <c:axId val="-69225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1694416"/>
        <c:crosses val="autoZero"/>
        <c:auto val="1"/>
        <c:lblAlgn val="ctr"/>
        <c:lblOffset val="100"/>
        <c:noMultiLvlLbl val="0"/>
      </c:catAx>
      <c:valAx>
        <c:axId val="-621694416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9225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7C174-165F-BE4F-891D-6EA01EDA06D1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96E57-3F75-824D-AC8F-585F695DC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27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presentation with Min.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96E57-3F75-824D-AC8F-585F695DC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starts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96E57-3F75-824D-AC8F-585F695DC9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2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Cici</a:t>
            </a:r>
            <a:r>
              <a:rPr lang="en-US" dirty="0" smtClean="0"/>
              <a:t> starts</a:t>
            </a:r>
            <a:r>
              <a:rPr lang="en-US" baseline="0" dirty="0" smtClean="0"/>
              <a:t>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96E57-3F75-824D-AC8F-585F695DC9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1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74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CS686 Data Mining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200" dirty="0" smtClean="0"/>
              <a:t>EEG Brainwave for Confusion</a:t>
            </a:r>
            <a:endParaRPr lang="en-US" sz="4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Min Chen      Thanawut Ananpiriyakul      </a:t>
            </a:r>
            <a:r>
              <a:rPr lang="en-US" dirty="0" err="1" smtClean="0"/>
              <a:t>Shiyi</a:t>
            </a:r>
            <a:r>
              <a:rPr lang="en-US" smtClean="0"/>
              <a:t>  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our data are time series.</a:t>
            </a:r>
          </a:p>
          <a:p>
            <a:r>
              <a:rPr lang="en-US" b="1" dirty="0" smtClean="0"/>
              <a:t>Differences of data in each row are added as features.</a:t>
            </a:r>
          </a:p>
          <a:p>
            <a:r>
              <a:rPr lang="en-US" dirty="0" smtClean="0"/>
              <a:t>Now we have 22 features.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4628"/>
              </p:ext>
            </p:extLst>
          </p:nvPr>
        </p:nvGraphicFramePr>
        <p:xfrm>
          <a:off x="918588" y="3764527"/>
          <a:ext cx="103548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804"/>
                <a:gridCol w="1725804"/>
                <a:gridCol w="1725804"/>
                <a:gridCol w="1725804"/>
                <a:gridCol w="1725804"/>
                <a:gridCol w="17258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Attention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ΔAttention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ΔMeditation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ΔRaw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+0.05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data from 0.5 second to 5 seconds.</a:t>
            </a:r>
          </a:p>
          <a:p>
            <a:r>
              <a:rPr lang="en-US" dirty="0" smtClean="0"/>
              <a:t>This method will help smoothen the data.</a:t>
            </a:r>
          </a:p>
          <a:p>
            <a:r>
              <a:rPr lang="en-US" dirty="0" smtClean="0"/>
              <a:t>Our goal is to predict confusion of a video (2 mins) not just a data point (0.5 second).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701" y="4052760"/>
            <a:ext cx="6136851" cy="28052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1108" y="4139881"/>
            <a:ext cx="320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Plot of Delta before Aggregation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03" y="4052760"/>
            <a:ext cx="6136850" cy="28052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40164" y="4139881"/>
            <a:ext cx="3031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Plot of Delta after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03423"/>
          </a:xfrm>
        </p:spPr>
        <p:txBody>
          <a:bodyPr>
            <a:normAutofit/>
          </a:bodyPr>
          <a:lstStyle/>
          <a:p>
            <a:r>
              <a:rPr lang="en-US" dirty="0" smtClean="0"/>
              <a:t>Selected Models</a:t>
            </a:r>
          </a:p>
          <a:p>
            <a:pPr lvl="1"/>
            <a:r>
              <a:rPr lang="en-US" dirty="0" smtClean="0"/>
              <a:t>K-Nearest </a:t>
            </a:r>
            <a:r>
              <a:rPr lang="en-US" dirty="0"/>
              <a:t>Neighbors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Linear Discriminant Analysis</a:t>
            </a:r>
          </a:p>
          <a:p>
            <a:pPr lvl="1"/>
            <a:r>
              <a:rPr lang="en-US" dirty="0" smtClean="0"/>
              <a:t>Quadratic Discriminant Analysis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Forests</a:t>
            </a:r>
          </a:p>
          <a:p>
            <a:pPr lvl="1"/>
            <a:r>
              <a:rPr lang="en-US" dirty="0" smtClean="0"/>
              <a:t>Boosting</a:t>
            </a:r>
          </a:p>
          <a:p>
            <a:pPr lvl="1"/>
            <a:r>
              <a:rPr lang="en-US" dirty="0" smtClean="0"/>
              <a:t>Support Vector Machines</a:t>
            </a:r>
          </a:p>
          <a:p>
            <a:pPr lvl="1"/>
            <a:r>
              <a:rPr lang="en-US" dirty="0" smtClean="0"/>
              <a:t>Neural Network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10</a:t>
            </a:r>
            <a:r>
              <a:rPr lang="en-US" dirty="0" smtClean="0"/>
              <a:t> subjects and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10</a:t>
            </a:r>
            <a:r>
              <a:rPr lang="en-US" dirty="0" smtClean="0"/>
              <a:t> videos.</a:t>
            </a:r>
          </a:p>
          <a:p>
            <a:r>
              <a:rPr lang="en-US" dirty="0" smtClean="0"/>
              <a:t>We have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100</a:t>
            </a:r>
            <a:r>
              <a:rPr lang="en-US" dirty="0" smtClean="0"/>
              <a:t> cases in total.</a:t>
            </a:r>
          </a:p>
          <a:p>
            <a:r>
              <a:rPr lang="en-US" dirty="0" smtClean="0"/>
              <a:t>We do Leave-One-Out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78299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526129"/>
              </p:ext>
            </p:extLst>
          </p:nvPr>
        </p:nvGraphicFramePr>
        <p:xfrm>
          <a:off x="128456" y="1950135"/>
          <a:ext cx="11935088" cy="4092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miley Face 7"/>
          <p:cNvSpPr/>
          <p:nvPr/>
        </p:nvSpPr>
        <p:spPr>
          <a:xfrm>
            <a:off x="3110845" y="2667785"/>
            <a:ext cx="292231" cy="292231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data is only one channel.</a:t>
            </a:r>
          </a:p>
          <a:p>
            <a:pPr lvl="1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 smtClean="0"/>
              <a:t>-channel wireless headset was used in the experiment.</a:t>
            </a:r>
          </a:p>
          <a:p>
            <a:r>
              <a:rPr lang="en-US" sz="3200" dirty="0" smtClean="0"/>
              <a:t>The data is very noisy.</a:t>
            </a:r>
          </a:p>
          <a:p>
            <a:pPr lvl="1"/>
            <a:r>
              <a:rPr lang="en-US" sz="2800" dirty="0" smtClean="0"/>
              <a:t>The electrode was placed at the skin.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111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Experiment &amp; Dataset</a:t>
            </a:r>
            <a:endParaRPr lang="en-US" dirty="0"/>
          </a:p>
          <a:p>
            <a:pPr fontAlgn="base"/>
            <a:r>
              <a:rPr lang="en-US" dirty="0"/>
              <a:t>Tools </a:t>
            </a:r>
            <a:r>
              <a:rPr lang="en-US" dirty="0" smtClean="0"/>
              <a:t>and Frameworks</a:t>
            </a:r>
            <a:endParaRPr lang="en-US" dirty="0"/>
          </a:p>
          <a:p>
            <a:pPr fontAlgn="base"/>
            <a:r>
              <a:rPr lang="en-US" dirty="0"/>
              <a:t>Problem Description</a:t>
            </a:r>
          </a:p>
          <a:p>
            <a:pPr fontAlgn="base"/>
            <a:r>
              <a:rPr lang="en-US" dirty="0" smtClean="0"/>
              <a:t>Data Preprocessing</a:t>
            </a:r>
            <a:endParaRPr lang="en-US" dirty="0"/>
          </a:p>
          <a:p>
            <a:pPr fontAlgn="base"/>
            <a:r>
              <a:rPr lang="en-US" dirty="0"/>
              <a:t>Models and </a:t>
            </a:r>
            <a:r>
              <a:rPr lang="en-US" dirty="0" smtClean="0"/>
              <a:t>Evaluation</a:t>
            </a:r>
            <a:endParaRPr lang="en-US" dirty="0"/>
          </a:p>
          <a:p>
            <a:pPr fontAlgn="base"/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7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&amp;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778916" cy="345061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EEG:</a:t>
            </a:r>
            <a:r>
              <a:rPr lang="zh-CN" altLang="en-US" dirty="0" smtClean="0"/>
              <a:t> 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</a:t>
            </a:r>
            <a:r>
              <a:rPr lang="en-US" dirty="0" smtClean="0"/>
              <a:t>lectrophysiological </a:t>
            </a:r>
            <a:r>
              <a:rPr lang="en-US" dirty="0"/>
              <a:t>monitoring method to record </a:t>
            </a:r>
            <a:r>
              <a:rPr lang="en-US" b="1" dirty="0"/>
              <a:t>electrical activity of the </a:t>
            </a:r>
            <a:r>
              <a:rPr lang="en-US" b="1" dirty="0" smtClean="0"/>
              <a:t>brain.</a:t>
            </a:r>
          </a:p>
          <a:p>
            <a:r>
              <a:rPr lang="en-US" dirty="0" smtClean="0"/>
              <a:t>EEG data were collected from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10</a:t>
            </a:r>
            <a:r>
              <a:rPr lang="en-US" b="1" dirty="0" smtClean="0"/>
              <a:t> college students </a:t>
            </a:r>
            <a:r>
              <a:rPr lang="en-US" dirty="0" smtClean="0"/>
              <a:t>watching at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10</a:t>
            </a:r>
            <a:r>
              <a:rPr lang="en-US" b="1" dirty="0" smtClean="0"/>
              <a:t> videos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en-US" dirty="0" smtClean="0"/>
              <a:t> </a:t>
            </a:r>
            <a:r>
              <a:rPr lang="en-US" dirty="0" smtClean="0"/>
              <a:t>can be confusing or not confusing. Students rated them during the experiment.</a:t>
            </a:r>
          </a:p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b="1" dirty="0" smtClean="0"/>
              <a:t>-channel wireless headset </a:t>
            </a:r>
            <a:r>
              <a:rPr lang="en-US" dirty="0" smtClean="0"/>
              <a:t>was used to record brainwave.</a:t>
            </a:r>
          </a:p>
          <a:p>
            <a:r>
              <a:rPr lang="en-US" dirty="0" smtClean="0"/>
              <a:t>We have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12811</a:t>
            </a:r>
            <a:r>
              <a:rPr lang="en-US" b="1" dirty="0" smtClean="0"/>
              <a:t> rows </a:t>
            </a:r>
            <a:r>
              <a:rPr lang="en-US" dirty="0" smtClean="0"/>
              <a:t>and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15</a:t>
            </a:r>
            <a:r>
              <a:rPr lang="en-US" b="1" dirty="0" smtClean="0"/>
              <a:t> columns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data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dirty="0" smtClean="0"/>
              <a:t>aggregated.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b="1" dirty="0" smtClean="0"/>
              <a:t> row means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0.5</a:t>
            </a:r>
            <a:r>
              <a:rPr lang="en-US" b="1" dirty="0" smtClean="0"/>
              <a:t> second.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0" y="2010878"/>
            <a:ext cx="6358321" cy="3448595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000" b="1" dirty="0" err="1" smtClean="0"/>
              <a:t>Rapidminer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(Good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Exploratory Analysis</a:t>
            </a:r>
            <a:r>
              <a:rPr lang="en-US" altLang="zh-CN" sz="2000" dirty="0" smtClean="0"/>
              <a:t>)</a:t>
            </a:r>
            <a:endParaRPr lang="en-US" sz="2000" dirty="0" smtClean="0"/>
          </a:p>
          <a:p>
            <a:pPr lvl="1"/>
            <a:r>
              <a:rPr lang="en-US" dirty="0" smtClean="0"/>
              <a:t>Powerful &amp; Easy to Use</a:t>
            </a:r>
          </a:p>
          <a:p>
            <a:pPr lvl="1"/>
            <a:r>
              <a:rPr lang="en-US" dirty="0" smtClean="0"/>
              <a:t>Drag &amp; Drop (with a little coding)</a:t>
            </a:r>
          </a:p>
          <a:p>
            <a:pPr lvl="1"/>
            <a:r>
              <a:rPr lang="en-US" altLang="zh-CN" dirty="0" smtClean="0"/>
              <a:t>Visualize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Threshold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9858" y="2017343"/>
            <a:ext cx="4645152" cy="3441520"/>
          </a:xfrm>
        </p:spPr>
        <p:txBody>
          <a:bodyPr/>
          <a:lstStyle/>
          <a:p>
            <a:r>
              <a:rPr lang="en-US" b="1" dirty="0" smtClean="0"/>
              <a:t>R Programming Language</a:t>
            </a:r>
          </a:p>
          <a:p>
            <a:pPr lvl="1"/>
            <a:r>
              <a:rPr lang="en-US" dirty="0" smtClean="0"/>
              <a:t>Powerful &amp; Flexible</a:t>
            </a:r>
          </a:p>
          <a:p>
            <a:pPr lvl="1"/>
            <a:r>
              <a:rPr lang="en-US" dirty="0" smtClean="0"/>
              <a:t>Need Coding</a:t>
            </a:r>
          </a:p>
          <a:p>
            <a:pPr lvl="1"/>
            <a:r>
              <a:rPr lang="en-US" dirty="0" smtClean="0"/>
              <a:t>Take Time to Develop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83" y="3735175"/>
            <a:ext cx="6099635" cy="1396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221842"/>
            <a:ext cx="10058400" cy="150541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953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103781"/>
          </a:xfrm>
        </p:spPr>
        <p:txBody>
          <a:bodyPr/>
          <a:lstStyle/>
          <a:p>
            <a:r>
              <a:rPr lang="en-US" b="1" dirty="0" smtClean="0"/>
              <a:t>We want to predict confusion of lecture videos from EEG data.</a:t>
            </a:r>
          </a:p>
          <a:p>
            <a:r>
              <a:rPr lang="en-US" dirty="0" smtClean="0"/>
              <a:t>Problem Type: </a:t>
            </a:r>
            <a:r>
              <a:rPr lang="en-US" b="1" dirty="0" smtClean="0"/>
              <a:t>Binary Classification</a:t>
            </a:r>
            <a:endParaRPr lang="en-US" dirty="0" smtClean="0"/>
          </a:p>
          <a:p>
            <a:r>
              <a:rPr lang="en-US" dirty="0" smtClean="0"/>
              <a:t>Target: </a:t>
            </a:r>
            <a:r>
              <a:rPr lang="en-US" b="1" dirty="0" smtClean="0"/>
              <a:t>Confusing</a:t>
            </a:r>
            <a:r>
              <a:rPr lang="en-US" dirty="0" smtClean="0"/>
              <a:t> (Yes / No)</a:t>
            </a:r>
          </a:p>
          <a:p>
            <a:r>
              <a:rPr lang="en-US" dirty="0" smtClean="0"/>
              <a:t>Features: 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2923732" y="3544478"/>
            <a:ext cx="1827379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Attention</a:t>
            </a:r>
          </a:p>
          <a:p>
            <a:r>
              <a:rPr lang="en-US" sz="1800" dirty="0" smtClean="0"/>
              <a:t>Meditation</a:t>
            </a:r>
          </a:p>
          <a:p>
            <a:r>
              <a:rPr lang="en-US" sz="1800" dirty="0" smtClean="0"/>
              <a:t>Raw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5956498" y="3544476"/>
            <a:ext cx="1609704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Alpha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2</a:t>
            </a:r>
          </a:p>
          <a:p>
            <a:r>
              <a:rPr lang="en-US" sz="1800" dirty="0" smtClean="0"/>
              <a:t>Beta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</a:t>
            </a:r>
          </a:p>
          <a:p>
            <a:r>
              <a:rPr lang="en-US" sz="1800" dirty="0" smtClean="0"/>
              <a:t>Beta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2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4542863" y="3544476"/>
            <a:ext cx="1827379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Delta</a:t>
            </a:r>
          </a:p>
          <a:p>
            <a:r>
              <a:rPr lang="en-US" sz="1800" dirty="0" smtClean="0"/>
              <a:t>Theta</a:t>
            </a:r>
          </a:p>
          <a:p>
            <a:r>
              <a:rPr lang="en-US" sz="1800" dirty="0" smtClean="0"/>
              <a:t>Alpha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7426692" y="3544476"/>
            <a:ext cx="1609704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Gamma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</a:t>
            </a:r>
          </a:p>
          <a:p>
            <a:r>
              <a:rPr lang="en-US" sz="1800" dirty="0" smtClean="0"/>
              <a:t>Gamma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2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9098475" y="3544475"/>
            <a:ext cx="1609704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Subject ID</a:t>
            </a:r>
          </a:p>
          <a:p>
            <a:r>
              <a:rPr lang="en-US" sz="1800" dirty="0" smtClean="0"/>
              <a:t>Video ID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876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</a:p>
          <a:p>
            <a:r>
              <a:rPr lang="en-US" dirty="0" smtClean="0"/>
              <a:t>Normalization</a:t>
            </a:r>
          </a:p>
          <a:p>
            <a:r>
              <a:rPr lang="en-US" dirty="0" smtClean="0"/>
              <a:t>Feature Generation</a:t>
            </a:r>
          </a:p>
          <a:p>
            <a:r>
              <a:rPr lang="en-US" dirty="0" smtClean="0"/>
              <a:t>Data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strong relationship has been found between each feature and target.</a:t>
            </a:r>
          </a:p>
          <a:p>
            <a:r>
              <a:rPr lang="en-US" dirty="0" smtClean="0"/>
              <a:t>The highest correlation is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0.15</a:t>
            </a:r>
            <a:r>
              <a:rPr lang="en-US" dirty="0" smtClean="0"/>
              <a:t> and the lowest correlation is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-0.12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10915" y="3649027"/>
            <a:ext cx="11770170" cy="2111274"/>
            <a:chOff x="210915" y="3649027"/>
            <a:chExt cx="11770170" cy="2111274"/>
          </a:xfrm>
        </p:grpSpPr>
        <p:pic>
          <p:nvPicPr>
            <p:cNvPr id="1026" name="Picture 2" descr="https://lh5.googleusercontent.com/0iSpV5AlXw5QMgaw1YioaRsGK_DyW8H_lZHIK5_itRGlTPSVStR5RhzhzDXnSWqpRJ_y2lJ3A8-fHta60kF3ecv3rIR4wmKxT7PZrimPoxtzlquKvIrktdsj3YAttuohsoTU-BVej0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15" y="3649027"/>
              <a:ext cx="11770170" cy="211127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25779" y="3657227"/>
              <a:ext cx="393643" cy="65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86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only have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13</a:t>
            </a:r>
            <a:r>
              <a:rPr lang="en-US" dirty="0" smtClean="0"/>
              <a:t> features.</a:t>
            </a:r>
          </a:p>
          <a:p>
            <a:r>
              <a:rPr lang="en-US" dirty="0" smtClean="0"/>
              <a:t>Only </a:t>
            </a:r>
            <a:r>
              <a:rPr lang="en-US" b="1" dirty="0" smtClean="0"/>
              <a:t>Subject ID and Video ID have been removed.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Removing more features does not help </a:t>
            </a:r>
            <a:r>
              <a:rPr lang="en-US" dirty="0" smtClean="0"/>
              <a:t>increase the accuracy.</a:t>
            </a:r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2414684" y="3101418"/>
            <a:ext cx="1827379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Attention</a:t>
            </a:r>
          </a:p>
          <a:p>
            <a:r>
              <a:rPr lang="en-US" sz="1800" dirty="0" smtClean="0"/>
              <a:t>Meditation</a:t>
            </a:r>
          </a:p>
          <a:p>
            <a:r>
              <a:rPr lang="en-US" sz="1800" dirty="0" smtClean="0"/>
              <a:t>Raw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5447450" y="3101416"/>
            <a:ext cx="1609704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Alpha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2</a:t>
            </a:r>
          </a:p>
          <a:p>
            <a:r>
              <a:rPr lang="en-US" sz="1800" dirty="0" smtClean="0"/>
              <a:t>Beta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</a:t>
            </a:r>
          </a:p>
          <a:p>
            <a:r>
              <a:rPr lang="en-US" sz="1800" dirty="0" smtClean="0"/>
              <a:t>Beta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2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033815" y="3101416"/>
            <a:ext cx="1827379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Delta</a:t>
            </a:r>
          </a:p>
          <a:p>
            <a:r>
              <a:rPr lang="en-US" sz="1800" dirty="0" smtClean="0"/>
              <a:t>Theta</a:t>
            </a:r>
          </a:p>
          <a:p>
            <a:r>
              <a:rPr lang="en-US" sz="1800" dirty="0" smtClean="0"/>
              <a:t>Alpha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917644" y="3101416"/>
            <a:ext cx="1609704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Gamma</a:t>
            </a:r>
            <a:r>
              <a:rPr lang="en-US" sz="1800" dirty="0" smtClean="0">
                <a:latin typeface="Times" charset="0"/>
                <a:ea typeface="Times" charset="0"/>
                <a:cs typeface="Times" charset="0"/>
              </a:rPr>
              <a:t>1</a:t>
            </a:r>
          </a:p>
          <a:p>
            <a:r>
              <a:rPr lang="en-US" sz="1800" dirty="0" smtClean="0"/>
              <a:t>Gamma</a:t>
            </a:r>
            <a:r>
              <a:rPr lang="en-US" sz="1800" dirty="0" smtClean="0">
                <a:latin typeface="Imprint MT Shadow" charset="0"/>
                <a:ea typeface="Imprint MT Shadow" charset="0"/>
                <a:cs typeface="Imprint MT Shadow" charset="0"/>
              </a:rPr>
              <a:t>2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589427" y="3101415"/>
            <a:ext cx="1609704" cy="27007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trike="sngStrike" dirty="0" smtClean="0"/>
              <a:t>Subject ID</a:t>
            </a:r>
          </a:p>
          <a:p>
            <a:r>
              <a:rPr lang="en-US" sz="1800" strike="sngStrike" dirty="0" smtClean="0"/>
              <a:t>Video ID</a:t>
            </a:r>
            <a:endParaRPr lang="en-US" sz="1800" strike="sngStrike" dirty="0"/>
          </a:p>
        </p:txBody>
      </p:sp>
    </p:spTree>
    <p:extLst>
      <p:ext uri="{BB962C8B-B14F-4D97-AF65-F5344CB8AC3E}">
        <p14:creationId xmlns:p14="http://schemas.microsoft.com/office/powerpoint/2010/main" val="18414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868111"/>
          </a:xfrm>
        </p:spPr>
        <p:txBody>
          <a:bodyPr/>
          <a:lstStyle/>
          <a:p>
            <a:r>
              <a:rPr lang="en-US" dirty="0" smtClean="0"/>
              <a:t>Each feature has different range.</a:t>
            </a:r>
          </a:p>
          <a:p>
            <a:r>
              <a:rPr lang="en-US" dirty="0" smtClean="0"/>
              <a:t>Range can be in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100</a:t>
            </a:r>
            <a:r>
              <a:rPr lang="en-US" dirty="0" smtClean="0"/>
              <a:t> or up to a few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10000</a:t>
            </a:r>
            <a:r>
              <a:rPr lang="en-US" dirty="0" smtClean="0"/>
              <a:t>s.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preProcess</a:t>
            </a:r>
            <a:r>
              <a:rPr lang="en-US" dirty="0" smtClean="0"/>
              <a:t>” function from “caret” package.</a:t>
            </a:r>
          </a:p>
          <a:p>
            <a:pPr lvl="1"/>
            <a:r>
              <a:rPr lang="en-US" b="1" dirty="0" smtClean="0"/>
              <a:t>Method “range” will scale data into range [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b="1" dirty="0" smtClean="0"/>
              <a:t>,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b="1" dirty="0" smtClean="0"/>
              <a:t>].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2760"/>
            <a:ext cx="6136849" cy="2805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49" y="4052760"/>
            <a:ext cx="6136851" cy="28052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1108" y="4139881"/>
            <a:ext cx="345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Plot of Delta before Normalization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0164" y="4139881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Plot of Delta after 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3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684</TotalTime>
  <Words>516</Words>
  <Application>Microsoft Macintosh PowerPoint</Application>
  <PresentationFormat>Widescreen</PresentationFormat>
  <Paragraphs>135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Gill Sans MT</vt:lpstr>
      <vt:lpstr>Imprint MT Shadow</vt:lpstr>
      <vt:lpstr>Times</vt:lpstr>
      <vt:lpstr>等线</vt:lpstr>
      <vt:lpstr>Arial</vt:lpstr>
      <vt:lpstr>Gallery</vt:lpstr>
      <vt:lpstr>CS686 Data Mining EEG Brainwave for Confusion</vt:lpstr>
      <vt:lpstr>Agenda</vt:lpstr>
      <vt:lpstr>Experiment &amp; Dataset</vt:lpstr>
      <vt:lpstr>Tools &amp; Frameworks</vt:lpstr>
      <vt:lpstr>Problem Description</vt:lpstr>
      <vt:lpstr>Data Preprocessing</vt:lpstr>
      <vt:lpstr>Feature Selection</vt:lpstr>
      <vt:lpstr>Feature Selection</vt:lpstr>
      <vt:lpstr>Normalization</vt:lpstr>
      <vt:lpstr>Feature Generation</vt:lpstr>
      <vt:lpstr>Data Aggregation</vt:lpstr>
      <vt:lpstr>Model and Evaluation</vt:lpstr>
      <vt:lpstr>Accuracy</vt:lpstr>
      <vt:lpstr>Challenges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Min Chen</cp:lastModifiedBy>
  <cp:revision>53</cp:revision>
  <dcterms:created xsi:type="dcterms:W3CDTF">2016-12-03T18:56:37Z</dcterms:created>
  <dcterms:modified xsi:type="dcterms:W3CDTF">2016-12-07T06:48:55Z</dcterms:modified>
</cp:coreProperties>
</file>